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7" r:id="rId10"/>
    <p:sldId id="276" r:id="rId11"/>
    <p:sldId id="263" r:id="rId12"/>
    <p:sldId id="265" r:id="rId13"/>
    <p:sldId id="279" r:id="rId14"/>
    <p:sldId id="278" r:id="rId15"/>
    <p:sldId id="274" r:id="rId16"/>
    <p:sldId id="268" r:id="rId17"/>
    <p:sldId id="269" r:id="rId18"/>
    <p:sldId id="270" r:id="rId19"/>
    <p:sldId id="271" r:id="rId20"/>
    <p:sldId id="272" r:id="rId21"/>
    <p:sldId id="273" r:id="rId22"/>
    <p:sldId id="280" r:id="rId23"/>
    <p:sldId id="281" r:id="rId24"/>
    <p:sldId id="282" r:id="rId25"/>
    <p:sldId id="283" r:id="rId26"/>
    <p:sldId id="284" r:id="rId27"/>
    <p:sldId id="275" r:id="rId2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56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DA179-69A2-C947-8646-B47DAA65E518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A6066-D38A-CC45-8D86-D3A54AC3AC2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4094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A6066-D38A-CC45-8D86-D3A54AC3AC29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2154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4880-0AF5-D94D-AF95-8493D82BF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D5AEF-ED6B-2645-9DF2-F85A5A366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3533-F0B7-2841-A4A0-13893975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9A65B-0F29-7440-9649-89A69B73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A6A19-C0D8-3745-8DFE-E7780066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62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8D38-4E2E-754B-9E10-A8D960B2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05FBC-AFE1-8349-AAD4-1CE0C858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BA77-FA0E-3D40-97F1-CE77CA66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48CCE-21AD-6C43-AB16-A954BEF12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675C-80C5-F245-85B4-25878307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2801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C4309-12BA-8248-8937-2082AD338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A6FCF-9129-1B46-9B2F-4BF1E1D7C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D45F4-9B5E-824F-8444-BDB170EE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76A9-B7E9-984A-9B6F-92A5AF77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D6CDE-CB7B-CC43-99C6-C2560BA3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794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806E-CFE0-2B40-BB98-7EDD370E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D041-071B-2841-95CE-EF0EBE6E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C54F2-28B4-BC42-857D-6274A61B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F9C2F-0C43-D148-B8DC-BDEBAEA4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B2F0-1672-8047-AFFA-A1939ABA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4363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3883-B014-0043-8667-45AD6928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B3C71-7AF5-454F-8C1C-343A11C7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AEA4E-107E-1B4D-A4DF-457F1D10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4AAC-31F1-9D4E-9E95-654B0D72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52283-7B7A-824A-983C-392B2C4F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479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8385-1C0B-4A4E-851A-9816AF79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99755-43D1-F245-A392-03C926196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46C39-A2A0-0B49-8C30-7BDB2AEC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F883-033F-AC42-BBDA-2E315329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C584D-886A-BA47-85B6-1DEDD073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554B7-51EC-B443-AF45-726DE668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5405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A897-C13F-E74B-B9EA-3A675435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B9957-E2FF-D246-86EF-284ED5998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EB595-F84A-E24B-8AF2-8F0B48767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F5E96-6742-394C-BB22-36DC7BA57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83285-AAC7-C249-AB07-33A6C8E43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AF6D17-C403-D048-B8FB-BAB0CF2D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7055D8-21EB-5244-8E0A-0F49E3D2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8C388-FA3F-B44B-BCA8-A5F37967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2169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028-1535-1F44-8967-93A28F06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E15E0-A9AB-AD46-9143-B29C19E4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7850D-149C-FB46-B38A-44CE27C6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F7C4A-F965-2049-AAEE-E66F27DE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00461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D6EE6-A52F-4C43-86B5-F0596CF05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634C2-FF09-CA4B-97BB-1DD0E3C9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E840-090E-E84C-A027-D87D842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99562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3C37-EF1E-C04C-9DEA-C6297B38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DEE6-7DA2-3341-A982-D6D12D2EC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540F0-11F4-054E-AAF0-F563E156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5CDAC-4922-904E-AAF7-E55ADB0E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0F8DC-929B-A245-8AD3-F91CF460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E4516-33EF-6D47-AB77-DF1F5DE8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89239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B7DC-5DEF-3142-B478-DF561DA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74C8E-0F61-4145-95A5-5FE6A6B15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6C24C-4B48-7B46-BBA1-10A5C279F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CEB00-CAF1-9B47-B27D-030C338B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6EF93-9A3C-0E46-9FF0-D5780ED2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B2395-6EAA-1D40-A781-DF4190D3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7923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A73B3D-2F26-534E-A426-CB41AB9A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98A1A-2086-2C44-8E51-666918637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B83F1-E70A-2643-9E56-88A0F0CE4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C439A-D7FA-F240-A778-5DF14ACFF7C1}" type="datetimeFigureOut">
              <a:rPr lang="en-AT" smtClean="0"/>
              <a:t>28.03.22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D676-6A48-B04B-A298-EB46734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67608-E64B-764D-B626-AC5A04930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EFEEC-F662-684C-A944-20E34121C3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117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D5FD-B231-954D-84B8-005982D44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>
                <a:cs typeface="Times New Roman" panose="02020603050405020304" pitchFamily="18" charset="0"/>
              </a:rPr>
              <a:t>P-0001396-T05-IM6/N01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B9C85-6426-2140-8064-8BF6A29AF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32277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3255-106C-A545-BB80-1EAEBF9B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515B-945E-7041-AAF8-1D398870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</a:t>
            </a:r>
            <a:r>
              <a:rPr lang="en-AT" dirty="0"/>
              <a:t>ompleting the runs with </a:t>
            </a:r>
            <a:r>
              <a:rPr lang="en-AT" u="sng" dirty="0"/>
              <a:t>drycleaned</a:t>
            </a:r>
            <a:r>
              <a:rPr lang="en-AT" dirty="0"/>
              <a:t>-Facets</a:t>
            </a:r>
          </a:p>
        </p:txBody>
      </p:sp>
    </p:spTree>
    <p:extLst>
      <p:ext uri="{BB962C8B-B14F-4D97-AF65-F5344CB8AC3E}">
        <p14:creationId xmlns:p14="http://schemas.microsoft.com/office/powerpoint/2010/main" val="29726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B766-CCD2-DE4D-ADB4-F1C53C09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7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T" sz="3200" dirty="0"/>
              <a:t>Reasonalbe correlation between original Facets and drycleaned-Facets: however, a 1:1 comparison is not meaningful </a:t>
            </a:r>
            <a:r>
              <a:rPr lang="en-AT" sz="3200" i="1" dirty="0"/>
              <a:t>per se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31DEB33-191D-BB40-A300-028D87278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622" y="1451499"/>
            <a:ext cx="2403588" cy="239801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C8B4912-9360-8441-A556-BC8E1F0B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661" y="1451499"/>
            <a:ext cx="2340656" cy="2398012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BF0272B-4DD9-2042-9104-5D1F3BD30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22" y="4122825"/>
            <a:ext cx="2403588" cy="237005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E57C697-3905-0B46-A7B8-702F9B5E3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661" y="4122825"/>
            <a:ext cx="2430696" cy="2407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D5520C-A9BD-7343-8EBC-422822CCB79A}"/>
              </a:ext>
            </a:extLst>
          </p:cNvPr>
          <p:cNvSpPr txBox="1"/>
          <p:nvPr/>
        </p:nvSpPr>
        <p:spPr>
          <a:xfrm>
            <a:off x="7785349" y="2553164"/>
            <a:ext cx="39229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i="1" dirty="0"/>
              <a:t>There are a lot of matches but also</a:t>
            </a:r>
          </a:p>
          <a:p>
            <a:r>
              <a:rPr lang="en-GB" i="1" dirty="0"/>
              <a:t>mismatches (purity, #segs, etc.)</a:t>
            </a:r>
            <a:endParaRPr lang="en-AT" i="1" dirty="0"/>
          </a:p>
          <a:p>
            <a:r>
              <a:rPr lang="en-GB" i="1" dirty="0"/>
              <a:t>on a 1:1 sample comparison;</a:t>
            </a:r>
          </a:p>
          <a:p>
            <a:endParaRPr lang="en-GB" i="1" dirty="0"/>
          </a:p>
          <a:p>
            <a:r>
              <a:rPr lang="en-GB" i="1" dirty="0"/>
              <a:t>Recovery of ‘bad’ purity estimates – but </a:t>
            </a:r>
          </a:p>
          <a:p>
            <a:r>
              <a:rPr lang="en-GB" i="1" dirty="0"/>
              <a:t>also loosing some</a:t>
            </a:r>
          </a:p>
          <a:p>
            <a:endParaRPr lang="en-GB" i="1" dirty="0"/>
          </a:p>
          <a:p>
            <a:r>
              <a:rPr lang="en-GB" i="1" dirty="0"/>
              <a:t>Since we cannot assess the true</a:t>
            </a:r>
          </a:p>
          <a:p>
            <a:r>
              <a:rPr lang="en-GB" i="1" dirty="0"/>
              <a:t>estimates – either FACETS or</a:t>
            </a:r>
          </a:p>
          <a:p>
            <a:r>
              <a:rPr lang="en-GB" i="1" dirty="0" err="1"/>
              <a:t>drycleaned</a:t>
            </a:r>
            <a:r>
              <a:rPr lang="en-GB" i="1" dirty="0"/>
              <a:t>-Facets we need a different</a:t>
            </a:r>
          </a:p>
          <a:p>
            <a:r>
              <a:rPr lang="en-GB" i="1" dirty="0"/>
              <a:t>approach to assess the calls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78597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70AD-8CB2-D845-A038-9786F58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Coming back to the power of Dryclean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71BF2-13F4-874D-A375-3CA358F2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</a:t>
            </a:r>
            <a:r>
              <a:rPr lang="en-AT" dirty="0"/>
              <a:t>ne would expect a uniform seq coverage distribution of the normal samples;</a:t>
            </a:r>
          </a:p>
          <a:p>
            <a:pPr marL="0" indent="0">
              <a:buNone/>
            </a:pPr>
            <a:r>
              <a:rPr lang="en-GB" dirty="0"/>
              <a:t>W</a:t>
            </a:r>
            <a:r>
              <a:rPr lang="en-AT" dirty="0"/>
              <a:t>e do know that this is not the case (eg GC content, mappability, replication waves, etc.)</a:t>
            </a:r>
          </a:p>
          <a:p>
            <a:pPr marL="0" indent="0">
              <a:buNone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82522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501A-720B-DC41-95B1-63AED6F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We see obvious noise</a:t>
            </a:r>
          </a:p>
        </p:txBody>
      </p:sp>
      <p:pic>
        <p:nvPicPr>
          <p:cNvPr id="4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D2D02417-C2CC-9548-9C7D-856E22524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79"/>
          <a:stretch/>
        </p:blipFill>
        <p:spPr>
          <a:xfrm>
            <a:off x="1009152" y="1961413"/>
            <a:ext cx="8135082" cy="3651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31333-A68A-4E47-8EAC-DC4AB8BF97CA}"/>
              </a:ext>
            </a:extLst>
          </p:cNvPr>
          <p:cNvSpPr txBox="1"/>
          <p:nvPr/>
        </p:nvSpPr>
        <p:spPr>
          <a:xfrm rot="16200000">
            <a:off x="-132999" y="2597475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1400" dirty="0"/>
              <a:t>Population average</a:t>
            </a:r>
          </a:p>
          <a:p>
            <a:pPr algn="ctr"/>
            <a:r>
              <a:rPr lang="en-AT" sz="1400" dirty="0"/>
              <a:t>normals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E1895-E9CE-4B40-9CE3-D90D38C9FBAB}"/>
              </a:ext>
            </a:extLst>
          </p:cNvPr>
          <p:cNvSpPr txBox="1"/>
          <p:nvPr/>
        </p:nvSpPr>
        <p:spPr>
          <a:xfrm rot="16200000">
            <a:off x="-154453" y="4453839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</a:t>
            </a:r>
            <a:r>
              <a:rPr lang="en-AT" sz="1400" dirty="0"/>
              <a:t>ample 1; Normal</a:t>
            </a:r>
          </a:p>
          <a:p>
            <a:pPr algn="ctr"/>
            <a:r>
              <a:rPr lang="en-GB" sz="1400" dirty="0"/>
              <a:t>n</a:t>
            </a:r>
            <a:r>
              <a:rPr lang="en-AT" sz="1400" dirty="0"/>
              <a:t>ormalized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C67F99-0CEF-5545-8962-5F135AAB756D}"/>
              </a:ext>
            </a:extLst>
          </p:cNvPr>
          <p:cNvSpPr/>
          <p:nvPr/>
        </p:nvSpPr>
        <p:spPr>
          <a:xfrm>
            <a:off x="1538430" y="2354881"/>
            <a:ext cx="184200" cy="32582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6E20BF-2BCA-7447-8E9E-71181B0007F5}"/>
              </a:ext>
            </a:extLst>
          </p:cNvPr>
          <p:cNvSpPr/>
          <p:nvPr/>
        </p:nvSpPr>
        <p:spPr>
          <a:xfrm>
            <a:off x="3731502" y="2025297"/>
            <a:ext cx="523221" cy="35878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4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3E1753A-3A06-A642-8590-2DF43DAA2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1688" y="2091235"/>
            <a:ext cx="5557300" cy="274855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68F8F3-F221-8C4E-BC74-EEB8DEA6D981}"/>
              </a:ext>
            </a:extLst>
          </p:cNvPr>
          <p:cNvSpPr/>
          <p:nvPr/>
        </p:nvSpPr>
        <p:spPr>
          <a:xfrm>
            <a:off x="9961199" y="2574063"/>
            <a:ext cx="2443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T" dirty="0"/>
              <a:t>SUZ12P1 = Pseudogene</a:t>
            </a:r>
          </a:p>
        </p:txBody>
      </p:sp>
    </p:spTree>
    <p:extLst>
      <p:ext uri="{BB962C8B-B14F-4D97-AF65-F5344CB8AC3E}">
        <p14:creationId xmlns:p14="http://schemas.microsoft.com/office/powerpoint/2010/main" val="241696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BC8B7-16E9-B940-B7DB-7E508C15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30C7-9629-3549-BF7F-A0BC54ADF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T" dirty="0"/>
              <a:t>However, if we decompose the normals, are ‘noisy’ bins (slide before) flashed off?</a:t>
            </a:r>
          </a:p>
          <a:p>
            <a:pPr marL="0" indent="0">
              <a:buNone/>
            </a:pPr>
            <a:endParaRPr lang="en-AT" dirty="0"/>
          </a:p>
          <a:p>
            <a:pPr marL="0" indent="0">
              <a:buNone/>
            </a:pPr>
            <a:r>
              <a:rPr lang="en-AT" dirty="0"/>
              <a:t>Is there a chance we can use the detergent (L-matrix) to see the true signals across chromosome 17q - </a:t>
            </a:r>
            <a:r>
              <a:rPr lang="en-AT" i="1" dirty="0">
                <a:solidFill>
                  <a:schemeClr val="accent2">
                    <a:lumMod val="75000"/>
                  </a:schemeClr>
                </a:solidFill>
              </a:rPr>
              <a:t>ideally, we want to see a uniform coverage across the whole genome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4380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C70C-E85A-284D-9001-BFF3D125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Addy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ECF2-83C8-BB4C-A9F6-EF68CE64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FACETS: </a:t>
            </a:r>
            <a:r>
              <a:rPr lang="en-GB" dirty="0" err="1">
                <a:latin typeface="Courier" pitchFamily="2" charset="0"/>
              </a:rPr>
              <a:t>cnlr</a:t>
            </a:r>
            <a:r>
              <a:rPr lang="en-GB" sz="2000" dirty="0">
                <a:latin typeface="Courier" pitchFamily="2" charset="0"/>
              </a:rPr>
              <a:t> = log2(1+rCountT*</a:t>
            </a:r>
            <a:r>
              <a:rPr lang="en-GB" sz="2000" dirty="0" err="1">
                <a:latin typeface="Courier" pitchFamily="2" charset="0"/>
              </a:rPr>
              <a:t>tscl</a:t>
            </a:r>
            <a:r>
              <a:rPr lang="en-GB" sz="2000" dirty="0">
                <a:latin typeface="Courier" pitchFamily="2" charset="0"/>
              </a:rPr>
              <a:t>) - log2(1+rCountN) - </a:t>
            </a:r>
            <a:r>
              <a:rPr lang="en-GB" sz="2000" dirty="0" err="1">
                <a:latin typeface="Courier" pitchFamily="2" charset="0"/>
              </a:rPr>
              <a:t>gcbias</a:t>
            </a:r>
            <a:endParaRPr lang="en-GB" sz="2000" dirty="0">
              <a:latin typeface="Courier" pitchFamily="2" charset="0"/>
            </a:endParaRP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Dryclean</a:t>
            </a:r>
            <a:r>
              <a:rPr lang="en-GB" dirty="0"/>
              <a:t> </a:t>
            </a:r>
            <a:r>
              <a:rPr lang="en-GB" b="1" dirty="0" err="1"/>
              <a:t>foreground.log</a:t>
            </a:r>
            <a:r>
              <a:rPr lang="en-GB" dirty="0"/>
              <a:t> (decomposed </a:t>
            </a:r>
            <a:r>
              <a:rPr lang="en-GB" dirty="0" err="1"/>
              <a:t>tumor</a:t>
            </a:r>
            <a:r>
              <a:rPr lang="en-GB" dirty="0"/>
              <a:t>) == FACETS: </a:t>
            </a:r>
            <a:r>
              <a:rPr lang="en-GB" dirty="0" err="1">
                <a:latin typeface="Courier" pitchFamily="2" charset="0"/>
              </a:rPr>
              <a:t>cnlr</a:t>
            </a:r>
            <a:r>
              <a:rPr lang="en-GB" sz="2000" dirty="0">
                <a:latin typeface="Courier" pitchFamily="2" charset="0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/>
              <a:t>Sending </a:t>
            </a:r>
            <a:r>
              <a:rPr lang="en-GB" b="1" dirty="0" err="1"/>
              <a:t>foreground.log</a:t>
            </a:r>
            <a:r>
              <a:rPr lang="en-GB" dirty="0"/>
              <a:t> into segmentation?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Or foreground</a:t>
            </a:r>
          </a:p>
          <a:p>
            <a:endParaRPr lang="en-GB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58704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32EF-E89F-8D40-8F5D-F06A05190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0"/>
            <a:ext cx="10515600" cy="1325563"/>
          </a:xfrm>
        </p:spPr>
        <p:txBody>
          <a:bodyPr>
            <a:normAutofit/>
          </a:bodyPr>
          <a:lstStyle/>
          <a:p>
            <a:r>
              <a:rPr lang="en-AT" sz="3200" dirty="0"/>
              <a:t>One example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EF2B09B2-7181-EF44-8DBE-DE019A385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073" y="1230581"/>
            <a:ext cx="6041892" cy="5262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8D0D8-EDEA-B640-818D-C581B2F773A9}"/>
              </a:ext>
            </a:extLst>
          </p:cNvPr>
          <p:cNvSpPr txBox="1"/>
          <p:nvPr/>
        </p:nvSpPr>
        <p:spPr>
          <a:xfrm>
            <a:off x="2197601" y="655022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Chr17q coordinates</a:t>
            </a:r>
            <a:endParaRPr lang="en-A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DCD48-72FB-EA4D-A3D3-AA516256DEC4}"/>
              </a:ext>
            </a:extLst>
          </p:cNvPr>
          <p:cNvSpPr txBox="1"/>
          <p:nvPr/>
        </p:nvSpPr>
        <p:spPr>
          <a:xfrm>
            <a:off x="8310010" y="4969251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gain?</a:t>
            </a:r>
            <a:endParaRPr lang="en-AT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AAB08-F46E-054C-88E7-BB0753908209}"/>
              </a:ext>
            </a:extLst>
          </p:cNvPr>
          <p:cNvSpPr txBox="1"/>
          <p:nvPr/>
        </p:nvSpPr>
        <p:spPr>
          <a:xfrm>
            <a:off x="8390965" y="5824954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Dryclean</a:t>
            </a:r>
            <a:endParaRPr lang="en-US" sz="1400" dirty="0"/>
          </a:p>
          <a:p>
            <a:pPr algn="ctr"/>
            <a:r>
              <a:rPr lang="en-US" sz="1400" dirty="0"/>
              <a:t>unbalanced gain?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78904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F0A3E-E726-704E-9DAB-4F5BBEB88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AT" dirty="0"/>
              <a:t>neven seq. coverage in the normals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61AC-3E3F-E44E-8040-16670282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12" y="6109629"/>
            <a:ext cx="10515600" cy="481857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</a:t>
            </a:r>
            <a:r>
              <a:rPr lang="en-AT" dirty="0"/>
              <a:t>f there is uneveness in the normals (eg elevated coverage) the chance to call a loss in the tumor is higher</a:t>
            </a:r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1A2B505-07ED-134E-924D-D644E11C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39"/>
          <a:stretch/>
        </p:blipFill>
        <p:spPr>
          <a:xfrm>
            <a:off x="2215258" y="2639974"/>
            <a:ext cx="7224960" cy="209929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B1812E-E79E-E94A-A370-05B84771AAD9}"/>
              </a:ext>
            </a:extLst>
          </p:cNvPr>
          <p:cNvCxnSpPr>
            <a:cxnSpLocks/>
          </p:cNvCxnSpPr>
          <p:nvPr/>
        </p:nvCxnSpPr>
        <p:spPr>
          <a:xfrm flipH="1">
            <a:off x="2961544" y="2542478"/>
            <a:ext cx="216554" cy="503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1B7B1D-FBD8-3B47-AC67-A4721CB7DCF2}"/>
              </a:ext>
            </a:extLst>
          </p:cNvPr>
          <p:cNvCxnSpPr>
            <a:cxnSpLocks/>
          </p:cNvCxnSpPr>
          <p:nvPr/>
        </p:nvCxnSpPr>
        <p:spPr>
          <a:xfrm>
            <a:off x="3832698" y="2505037"/>
            <a:ext cx="279952" cy="541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C4FC7C-C1D0-3541-AB35-DF0E02A44A6A}"/>
              </a:ext>
            </a:extLst>
          </p:cNvPr>
          <p:cNvCxnSpPr>
            <a:cxnSpLocks/>
          </p:cNvCxnSpPr>
          <p:nvPr/>
        </p:nvCxnSpPr>
        <p:spPr>
          <a:xfrm>
            <a:off x="8313906" y="2505037"/>
            <a:ext cx="65946" cy="5212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781AC-09A6-FD49-AAF4-A3C91CE4E44B}"/>
              </a:ext>
            </a:extLst>
          </p:cNvPr>
          <p:cNvSpPr txBox="1"/>
          <p:nvPr/>
        </p:nvSpPr>
        <p:spPr>
          <a:xfrm>
            <a:off x="7971504" y="223025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04CD0-4C89-5D4E-BF7D-FE48DB79FE56}"/>
              </a:ext>
            </a:extLst>
          </p:cNvPr>
          <p:cNvSpPr txBox="1"/>
          <p:nvPr/>
        </p:nvSpPr>
        <p:spPr>
          <a:xfrm>
            <a:off x="3117559" y="219726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8ED5C-3CE6-9848-BD7B-A61417F9BFFD}"/>
              </a:ext>
            </a:extLst>
          </p:cNvPr>
          <p:cNvSpPr txBox="1"/>
          <p:nvPr/>
        </p:nvSpPr>
        <p:spPr>
          <a:xfrm>
            <a:off x="3069821" y="4874206"/>
            <a:ext cx="651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hr17q: </a:t>
            </a:r>
            <a:r>
              <a:rPr lang="en-AT" b="1" dirty="0"/>
              <a:t>26</a:t>
            </a:r>
            <a:r>
              <a:rPr lang="en-AT" dirty="0"/>
              <a:t> targeted genes from IMPACT; 8 show elevated coverage</a:t>
            </a:r>
          </a:p>
        </p:txBody>
      </p:sp>
    </p:spTree>
    <p:extLst>
      <p:ext uri="{BB962C8B-B14F-4D97-AF65-F5344CB8AC3E}">
        <p14:creationId xmlns:p14="http://schemas.microsoft.com/office/powerpoint/2010/main" val="320601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C601-FFDF-6A49-A389-C6E81805F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‘noise’ captured in the tumor as well?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7D22-E05D-3D4F-8333-DDF3C6C1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4EEE9076-EC52-8F45-A71C-5D35C5B42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9" b="50018"/>
          <a:stretch/>
        </p:blipFill>
        <p:spPr>
          <a:xfrm>
            <a:off x="2047231" y="2840854"/>
            <a:ext cx="7224960" cy="20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7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E8FE-D6AB-4C48-917E-11A2C9A1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Drycleans foreground seem to flash off the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67AA-52FA-4B40-9106-006F6C2D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2902E8C-62C4-7C45-B311-E37EFDA2B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6" b="33332"/>
          <a:stretch/>
        </p:blipFill>
        <p:spPr>
          <a:xfrm>
            <a:off x="1825291" y="2228295"/>
            <a:ext cx="7224960" cy="314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291863-66C8-6E41-A0F6-BF347B03B271}"/>
              </a:ext>
            </a:extLst>
          </p:cNvPr>
          <p:cNvSpPr txBox="1"/>
          <p:nvPr/>
        </p:nvSpPr>
        <p:spPr>
          <a:xfrm>
            <a:off x="9050251" y="4492101"/>
            <a:ext cx="20794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</a:t>
            </a:r>
            <a:r>
              <a:rPr lang="en-AT" sz="1400" b="1" dirty="0"/>
              <a:t>oreground </a:t>
            </a:r>
            <a:r>
              <a:rPr lang="en-AT" sz="1400" dirty="0"/>
              <a:t>= </a:t>
            </a:r>
          </a:p>
          <a:p>
            <a:r>
              <a:rPr lang="en-AT" sz="1400" dirty="0"/>
              <a:t>T/N ratio </a:t>
            </a:r>
          </a:p>
          <a:p>
            <a:r>
              <a:rPr lang="en-GB" sz="1400" dirty="0"/>
              <a:t>c</a:t>
            </a:r>
            <a:r>
              <a:rPr lang="en-AT" sz="1400" dirty="0"/>
              <a:t>orrected for background?</a:t>
            </a:r>
          </a:p>
        </p:txBody>
      </p:sp>
    </p:spTree>
    <p:extLst>
      <p:ext uri="{BB962C8B-B14F-4D97-AF65-F5344CB8AC3E}">
        <p14:creationId xmlns:p14="http://schemas.microsoft.com/office/powerpoint/2010/main" val="94637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0FBD3-6B97-EA4F-8CEC-C73AA4F0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cs typeface="Times New Roman" panose="02020603050405020304" pitchFamily="18" charset="0"/>
              </a:rPr>
              <a:t>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E4168-5387-854C-87CE-83882087D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732518"/>
          </a:xfrm>
        </p:spPr>
        <p:txBody>
          <a:bodyPr/>
          <a:lstStyle/>
          <a:p>
            <a:r>
              <a:rPr lang="en-A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Female, 69 years, 89 months living</a:t>
            </a:r>
          </a:p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E981-339B-654C-A097-1A832D6DE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" r="1501"/>
          <a:stretch/>
        </p:blipFill>
        <p:spPr>
          <a:xfrm>
            <a:off x="838200" y="2626518"/>
            <a:ext cx="4595602" cy="3346680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B96FA9-2583-F64F-A8B8-450F24BE3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47"/>
          <a:stretch/>
        </p:blipFill>
        <p:spPr>
          <a:xfrm>
            <a:off x="6096000" y="3613666"/>
            <a:ext cx="5763491" cy="1568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73CA2-7D71-6240-B971-C14D0BBC9187}"/>
              </a:ext>
            </a:extLst>
          </p:cNvPr>
          <p:cNvSpPr txBox="1"/>
          <p:nvPr/>
        </p:nvSpPr>
        <p:spPr>
          <a:xfrm>
            <a:off x="6758200" y="3429000"/>
            <a:ext cx="498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somatic copy number alterations reported</a:t>
            </a:r>
          </a:p>
        </p:txBody>
      </p:sp>
      <p:sp>
        <p:nvSpPr>
          <p:cNvPr id="9" name="Google Shape;75;p16">
            <a:extLst>
              <a:ext uri="{FF2B5EF4-FFF2-40B4-BE49-F238E27FC236}">
                <a16:creationId xmlns:a16="http://schemas.microsoft.com/office/drawing/2014/main" id="{250CD3B3-988B-8D4C-A4DB-3FCF20A59415}"/>
              </a:ext>
            </a:extLst>
          </p:cNvPr>
          <p:cNvSpPr txBox="1"/>
          <p:nvPr/>
        </p:nvSpPr>
        <p:spPr>
          <a:xfrm>
            <a:off x="313018" y="98651"/>
            <a:ext cx="592449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999999"/>
                </a:solidFill>
              </a:rPr>
              <a:t>A case study to illustrate the main ideas behind </a:t>
            </a:r>
            <a:r>
              <a:rPr lang="en" sz="1200" dirty="0" err="1">
                <a:solidFill>
                  <a:srgbClr val="999999"/>
                </a:solidFill>
              </a:rPr>
              <a:t>dryclean</a:t>
            </a:r>
            <a:endParaRPr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1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3801-B9AC-8746-80B6-4649D406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e</a:t>
            </a:r>
            <a:r>
              <a:rPr lang="en-AT" dirty="0"/>
              <a:t>xpected copy numbers (T/N ratio)</a:t>
            </a:r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9C98D83-00C4-0443-B06D-35C63CC0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6" b="49979"/>
          <a:stretch/>
        </p:blipFill>
        <p:spPr>
          <a:xfrm>
            <a:off x="1825291" y="2228296"/>
            <a:ext cx="7224960" cy="20951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8D88C5-5852-AB46-9D62-1AB4274E1D12}"/>
              </a:ext>
            </a:extLst>
          </p:cNvPr>
          <p:cNvCxnSpPr>
            <a:cxnSpLocks/>
          </p:cNvCxnSpPr>
          <p:nvPr/>
        </p:nvCxnSpPr>
        <p:spPr>
          <a:xfrm>
            <a:off x="2272683" y="4492101"/>
            <a:ext cx="31650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0D3E46-0584-2D43-9038-2F438FD70A15}"/>
              </a:ext>
            </a:extLst>
          </p:cNvPr>
          <p:cNvCxnSpPr>
            <a:cxnSpLocks/>
          </p:cNvCxnSpPr>
          <p:nvPr/>
        </p:nvCxnSpPr>
        <p:spPr>
          <a:xfrm>
            <a:off x="7420992" y="4492101"/>
            <a:ext cx="3114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34B6A4-320E-004C-A9C9-DC42D8941951}"/>
              </a:ext>
            </a:extLst>
          </p:cNvPr>
          <p:cNvSpPr txBox="1"/>
          <p:nvPr/>
        </p:nvSpPr>
        <p:spPr>
          <a:xfrm>
            <a:off x="3767643" y="4599424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euploid </a:t>
            </a:r>
          </a:p>
          <a:p>
            <a:r>
              <a:rPr lang="en-AT" sz="1400" dirty="0"/>
              <a:t>(balanced)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78F1A6-EA66-BE41-8312-61817EA956F5}"/>
              </a:ext>
            </a:extLst>
          </p:cNvPr>
          <p:cNvCxnSpPr>
            <a:cxnSpLocks/>
          </p:cNvCxnSpPr>
          <p:nvPr/>
        </p:nvCxnSpPr>
        <p:spPr>
          <a:xfrm>
            <a:off x="6262752" y="4491450"/>
            <a:ext cx="802512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6F851-B885-3E47-9B28-0BD69B6426EA}"/>
              </a:ext>
            </a:extLst>
          </p:cNvPr>
          <p:cNvCxnSpPr>
            <a:cxnSpLocks/>
          </p:cNvCxnSpPr>
          <p:nvPr/>
        </p:nvCxnSpPr>
        <p:spPr>
          <a:xfrm>
            <a:off x="7122525" y="4490799"/>
            <a:ext cx="235347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D04A0C-EF5D-E54A-A7B1-3C775563D285}"/>
              </a:ext>
            </a:extLst>
          </p:cNvPr>
          <p:cNvCxnSpPr>
            <a:cxnSpLocks/>
          </p:cNvCxnSpPr>
          <p:nvPr/>
        </p:nvCxnSpPr>
        <p:spPr>
          <a:xfrm>
            <a:off x="7795570" y="4490148"/>
            <a:ext cx="292608" cy="6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D1A2A0-8B42-4844-9969-86C2A3199E95}"/>
              </a:ext>
            </a:extLst>
          </p:cNvPr>
          <p:cNvCxnSpPr>
            <a:cxnSpLocks/>
          </p:cNvCxnSpPr>
          <p:nvPr/>
        </p:nvCxnSpPr>
        <p:spPr>
          <a:xfrm>
            <a:off x="8128602" y="4489497"/>
            <a:ext cx="68988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20CBCA-89C5-A446-BA8E-2E65E934D20F}"/>
              </a:ext>
            </a:extLst>
          </p:cNvPr>
          <p:cNvSpPr txBox="1"/>
          <p:nvPr/>
        </p:nvSpPr>
        <p:spPr>
          <a:xfrm>
            <a:off x="6392138" y="45994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178DA2-9A6E-4A4A-9B15-FE3F20B29803}"/>
              </a:ext>
            </a:extLst>
          </p:cNvPr>
          <p:cNvSpPr txBox="1"/>
          <p:nvPr/>
        </p:nvSpPr>
        <p:spPr>
          <a:xfrm>
            <a:off x="6998444" y="4231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F1A87-EFA1-7E42-85C3-24983A7BBA49}"/>
              </a:ext>
            </a:extLst>
          </p:cNvPr>
          <p:cNvSpPr txBox="1"/>
          <p:nvPr/>
        </p:nvSpPr>
        <p:spPr>
          <a:xfrm>
            <a:off x="7240198" y="45994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euploid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45DFB-4889-524C-A354-8053C9588B6D}"/>
              </a:ext>
            </a:extLst>
          </p:cNvPr>
          <p:cNvSpPr txBox="1"/>
          <p:nvPr/>
        </p:nvSpPr>
        <p:spPr>
          <a:xfrm>
            <a:off x="7696905" y="42257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Amp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4DDBB-4071-A740-A07A-3FADEEC89864}"/>
              </a:ext>
            </a:extLst>
          </p:cNvPr>
          <p:cNvSpPr txBox="1"/>
          <p:nvPr/>
        </p:nvSpPr>
        <p:spPr>
          <a:xfrm>
            <a:off x="8201673" y="459942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Deletion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35725B-27B4-3C4B-8FE4-72FD299B328D}"/>
              </a:ext>
            </a:extLst>
          </p:cNvPr>
          <p:cNvCxnSpPr>
            <a:cxnSpLocks/>
          </p:cNvCxnSpPr>
          <p:nvPr/>
        </p:nvCxnSpPr>
        <p:spPr>
          <a:xfrm>
            <a:off x="5495130" y="4498434"/>
            <a:ext cx="28997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842F74-A586-3B4D-BEA3-B71E51591DDD}"/>
              </a:ext>
            </a:extLst>
          </p:cNvPr>
          <p:cNvSpPr txBox="1"/>
          <p:nvPr/>
        </p:nvSpPr>
        <p:spPr>
          <a:xfrm>
            <a:off x="5238404" y="4599422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400" dirty="0"/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68826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DAD0-08FA-404C-9E79-35CF2E97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287"/>
            <a:ext cx="10515600" cy="1325563"/>
          </a:xfrm>
        </p:spPr>
        <p:txBody>
          <a:bodyPr>
            <a:normAutofit/>
          </a:bodyPr>
          <a:lstStyle/>
          <a:p>
            <a:r>
              <a:rPr lang="en-AT" sz="3200" dirty="0"/>
              <a:t>Facets lumps events ‘together’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AB7CD-523F-3C45-AE61-AC08A9797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E5E9D11A-3009-4F4E-9D87-5BC03771C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1"/>
          <a:stretch/>
        </p:blipFill>
        <p:spPr>
          <a:xfrm>
            <a:off x="2349073" y="1246093"/>
            <a:ext cx="7224960" cy="524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EF590-F7C7-CD42-AEEB-F64412028B5C}"/>
              </a:ext>
            </a:extLst>
          </p:cNvPr>
          <p:cNvSpPr txBox="1"/>
          <p:nvPr/>
        </p:nvSpPr>
        <p:spPr>
          <a:xfrm>
            <a:off x="2197601" y="655022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Chr17q coordinates</a:t>
            </a:r>
            <a:endParaRPr lang="en-A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502A1-E75B-EC44-94C6-805CDCD0AC59}"/>
              </a:ext>
            </a:extLst>
          </p:cNvPr>
          <p:cNvSpPr txBox="1"/>
          <p:nvPr/>
        </p:nvSpPr>
        <p:spPr>
          <a:xfrm>
            <a:off x="9574033" y="4650578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gain?</a:t>
            </a:r>
            <a:endParaRPr lang="en-A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7A587-CD3E-224D-8484-52F2BCA2051B}"/>
              </a:ext>
            </a:extLst>
          </p:cNvPr>
          <p:cNvSpPr txBox="1"/>
          <p:nvPr/>
        </p:nvSpPr>
        <p:spPr>
          <a:xfrm>
            <a:off x="9581470" y="5762201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Dryclean</a:t>
            </a:r>
            <a:endParaRPr lang="en-US" sz="1400" dirty="0"/>
          </a:p>
          <a:p>
            <a:pPr algn="ctr"/>
            <a:r>
              <a:rPr lang="en-US" sz="1400" dirty="0"/>
              <a:t>unbalanced gain?</a:t>
            </a:r>
            <a:endParaRPr lang="en-AT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A05CA0-1E09-D640-9639-CA231FFD7866}"/>
              </a:ext>
            </a:extLst>
          </p:cNvPr>
          <p:cNvCxnSpPr>
            <a:cxnSpLocks/>
          </p:cNvCxnSpPr>
          <p:nvPr/>
        </p:nvCxnSpPr>
        <p:spPr>
          <a:xfrm>
            <a:off x="6212541" y="3648635"/>
            <a:ext cx="6813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A6048F-FC31-E241-AB36-E69D5B18EE46}"/>
              </a:ext>
            </a:extLst>
          </p:cNvPr>
          <p:cNvCxnSpPr>
            <a:cxnSpLocks/>
          </p:cNvCxnSpPr>
          <p:nvPr/>
        </p:nvCxnSpPr>
        <p:spPr>
          <a:xfrm flipH="1">
            <a:off x="7960658" y="3528824"/>
            <a:ext cx="654423" cy="89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37961B-75C0-B647-B4A4-4C43BF51C989}"/>
              </a:ext>
            </a:extLst>
          </p:cNvPr>
          <p:cNvSpPr txBox="1"/>
          <p:nvPr/>
        </p:nvSpPr>
        <p:spPr>
          <a:xfrm>
            <a:off x="4828374" y="3483443"/>
            <a:ext cx="179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focal events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410505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E7F0-0059-8446-B7B0-062AAB9F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I think dryclean itself is doing a good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AA9D-9A58-394E-9206-6C20EEA03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2EA6B83-3C4F-CE4A-A519-0619AB790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1" b="33333"/>
          <a:stretch/>
        </p:blipFill>
        <p:spPr>
          <a:xfrm>
            <a:off x="1694650" y="2256445"/>
            <a:ext cx="7224960" cy="31492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E951F5-F531-E840-B673-3D4311EFCB2B}"/>
              </a:ext>
            </a:extLst>
          </p:cNvPr>
          <p:cNvSpPr/>
          <p:nvPr/>
        </p:nvSpPr>
        <p:spPr>
          <a:xfrm>
            <a:off x="2061882" y="4805082"/>
            <a:ext cx="4034118" cy="188259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51D01-FF8B-8D49-BFA6-3CB309460411}"/>
              </a:ext>
            </a:extLst>
          </p:cNvPr>
          <p:cNvSpPr txBox="1"/>
          <p:nvPr/>
        </p:nvSpPr>
        <p:spPr>
          <a:xfrm>
            <a:off x="3119718" y="4528083"/>
            <a:ext cx="1667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noise widely flashed off</a:t>
            </a:r>
            <a:endParaRPr lang="en-AT" sz="1200" dirty="0"/>
          </a:p>
        </p:txBody>
      </p:sp>
    </p:spTree>
    <p:extLst>
      <p:ext uri="{BB962C8B-B14F-4D97-AF65-F5344CB8AC3E}">
        <p14:creationId xmlns:p14="http://schemas.microsoft.com/office/powerpoint/2010/main" val="346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DBA7-F365-354B-AC45-332066C9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What’s going on with Facets?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8CEC-2FA0-1546-9BD0-F1791B2D9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5151"/>
          </a:xfrm>
        </p:spPr>
        <p:txBody>
          <a:bodyPr>
            <a:normAutofit lnSpcReduction="10000"/>
          </a:bodyPr>
          <a:lstStyle/>
          <a:p>
            <a:r>
              <a:rPr lang="en-AT" dirty="0"/>
              <a:t>We substitute Facets: cnlr with drycleans-foreground.log</a:t>
            </a:r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endParaRPr lang="en-AT" dirty="0"/>
          </a:p>
          <a:p>
            <a:r>
              <a:rPr lang="en-AT" sz="2400" dirty="0"/>
              <a:t>Estimates are centered around 0</a:t>
            </a:r>
            <a:r>
              <a:rPr lang="en-AT" dirty="0"/>
              <a:t>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53621D-C041-8F4C-97C2-5AE899FC6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2"/>
          <a:stretch/>
        </p:blipFill>
        <p:spPr>
          <a:xfrm>
            <a:off x="838200" y="2483222"/>
            <a:ext cx="3364730" cy="329004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C168C83-67CC-4849-87AE-595FA5AAC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"/>
          <a:stretch/>
        </p:blipFill>
        <p:spPr>
          <a:xfrm>
            <a:off x="5692587" y="2483221"/>
            <a:ext cx="3353137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5209-6115-6143-8D8D-23ECF811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Coming back to the Integer copy number calls</a:t>
            </a:r>
          </a:p>
        </p:txBody>
      </p:sp>
      <p:pic>
        <p:nvPicPr>
          <p:cNvPr id="14" name="Content Placeholder 13" descr="Chart, histogram&#10;&#10;Description automatically generated">
            <a:extLst>
              <a:ext uri="{FF2B5EF4-FFF2-40B4-BE49-F238E27FC236}">
                <a16:creationId xmlns:a16="http://schemas.microsoft.com/office/drawing/2014/main" id="{0F5E5DFE-0EFB-754F-B1B4-EAA9C7725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501" y="2252219"/>
            <a:ext cx="1590494" cy="1479393"/>
          </a:xfrm>
        </p:spPr>
      </p:pic>
      <p:pic>
        <p:nvPicPr>
          <p:cNvPr id="4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EDBFF43-FD31-6E4C-8EBE-CF9692B4E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57"/>
          <a:stretch/>
        </p:blipFill>
        <p:spPr>
          <a:xfrm>
            <a:off x="838200" y="1690688"/>
            <a:ext cx="7224960" cy="3149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37C88-9081-604F-A41D-9497D6E01463}"/>
              </a:ext>
            </a:extLst>
          </p:cNvPr>
          <p:cNvSpPr txBox="1"/>
          <p:nvPr/>
        </p:nvSpPr>
        <p:spPr>
          <a:xfrm>
            <a:off x="8240155" y="1728999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balanced gain (4:2)?</a:t>
            </a:r>
            <a:endParaRPr lang="en-A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2F00D-C43B-4F47-9A69-F6425F3FCFBC}"/>
              </a:ext>
            </a:extLst>
          </p:cNvPr>
          <p:cNvSpPr txBox="1"/>
          <p:nvPr/>
        </p:nvSpPr>
        <p:spPr>
          <a:xfrm>
            <a:off x="8141068" y="3809182"/>
            <a:ext cx="193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Dryclean</a:t>
            </a:r>
            <a:endParaRPr lang="en-US" sz="1200" dirty="0"/>
          </a:p>
          <a:p>
            <a:pPr algn="ctr"/>
            <a:r>
              <a:rPr lang="en-US" sz="1200" dirty="0"/>
              <a:t>unbalanced (3:1) gain?</a:t>
            </a:r>
            <a:endParaRPr lang="en-AT" sz="12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FAB6CB3-9889-9747-A038-47CC0417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72" y="2277238"/>
            <a:ext cx="1508747" cy="14793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E92216-8B5C-D443-9CD0-D0E858D53329}"/>
              </a:ext>
            </a:extLst>
          </p:cNvPr>
          <p:cNvCxnSpPr>
            <a:cxnSpLocks/>
          </p:cNvCxnSpPr>
          <p:nvPr/>
        </p:nvCxnSpPr>
        <p:spPr>
          <a:xfrm>
            <a:off x="9137828" y="2483586"/>
            <a:ext cx="0" cy="9871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EE307B-533E-7F42-96DC-D8387814A206}"/>
              </a:ext>
            </a:extLst>
          </p:cNvPr>
          <p:cNvSpPr txBox="1"/>
          <p:nvPr/>
        </p:nvSpPr>
        <p:spPr>
          <a:xfrm>
            <a:off x="9830649" y="1713995"/>
            <a:ext cx="17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FACETS:</a:t>
            </a:r>
          </a:p>
          <a:p>
            <a:pPr algn="ctr"/>
            <a:r>
              <a:rPr lang="en-US" sz="1400" dirty="0"/>
              <a:t>LOH (1:0)?</a:t>
            </a:r>
            <a:endParaRPr lang="en-AT" sz="1400" dirty="0"/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E0F8D65C-9BB5-AF42-A6B2-D923D10D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872" y="4305563"/>
            <a:ext cx="1667392" cy="1630436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C0FC886-786A-544A-810E-F475F244A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5501" y="4305563"/>
            <a:ext cx="1590494" cy="15552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2AAE38-CF84-FE46-BB76-EFC4579AED0D}"/>
              </a:ext>
            </a:extLst>
          </p:cNvPr>
          <p:cNvSpPr txBox="1"/>
          <p:nvPr/>
        </p:nvSpPr>
        <p:spPr>
          <a:xfrm>
            <a:off x="9861355" y="3826540"/>
            <a:ext cx="193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Dryclean</a:t>
            </a:r>
            <a:endParaRPr lang="en-US" sz="1200" dirty="0"/>
          </a:p>
          <a:p>
            <a:pPr algn="ctr"/>
            <a:r>
              <a:rPr lang="en-US" sz="1200" dirty="0"/>
              <a:t>CNLOH (2:0)</a:t>
            </a:r>
            <a:endParaRPr lang="en-AT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F6B45-9314-4847-BB17-D9D82E1DB8C9}"/>
              </a:ext>
            </a:extLst>
          </p:cNvPr>
          <p:cNvSpPr txBox="1"/>
          <p:nvPr/>
        </p:nvSpPr>
        <p:spPr>
          <a:xfrm>
            <a:off x="1292772" y="6308209"/>
            <a:ext cx="812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Heterozygous SNPs BAFs are basically untouched (substituted) in the Facets-pipeline</a:t>
            </a:r>
          </a:p>
        </p:txBody>
      </p:sp>
    </p:spTree>
    <p:extLst>
      <p:ext uri="{BB962C8B-B14F-4D97-AF65-F5344CB8AC3E}">
        <p14:creationId xmlns:p14="http://schemas.microsoft.com/office/powerpoint/2010/main" val="129341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4B91-78B6-C848-8486-B7374C63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CBS – original Facets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69D5EDD-7014-D146-941C-B1A5C2A04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783"/>
          <a:stretch/>
        </p:blipFill>
        <p:spPr>
          <a:xfrm>
            <a:off x="838200" y="2077873"/>
            <a:ext cx="7380010" cy="3860471"/>
          </a:xfrm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7AF82EA-8D1D-D747-9795-E4FA4AD27878}"/>
              </a:ext>
            </a:extLst>
          </p:cNvPr>
          <p:cNvSpPr/>
          <p:nvPr/>
        </p:nvSpPr>
        <p:spPr>
          <a:xfrm rot="4944031">
            <a:off x="7956332" y="2897851"/>
            <a:ext cx="788276" cy="1040524"/>
          </a:xfrm>
          <a:prstGeom prst="circularArrow">
            <a:avLst>
              <a:gd name="adj1" fmla="val 25000"/>
              <a:gd name="adj2" fmla="val 647412"/>
              <a:gd name="adj3" fmla="val 21247567"/>
              <a:gd name="adj4" fmla="val 10421266"/>
              <a:gd name="adj5" fmla="val 414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94A17-C31D-FD42-96DA-59E299911A5F}"/>
              </a:ext>
            </a:extLst>
          </p:cNvPr>
          <p:cNvSpPr txBox="1"/>
          <p:nvPr/>
        </p:nvSpPr>
        <p:spPr>
          <a:xfrm>
            <a:off x="8918287" y="3105833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naï</a:t>
            </a:r>
            <a:r>
              <a:rPr lang="en-AT" dirty="0"/>
              <a:t>ve</a:t>
            </a:r>
          </a:p>
          <a:p>
            <a:r>
              <a:rPr lang="en-AT" dirty="0"/>
              <a:t>T/N ratio</a:t>
            </a:r>
          </a:p>
        </p:txBody>
      </p:sp>
    </p:spTree>
    <p:extLst>
      <p:ext uri="{BB962C8B-B14F-4D97-AF65-F5344CB8AC3E}">
        <p14:creationId xmlns:p14="http://schemas.microsoft.com/office/powerpoint/2010/main" val="4250016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0758-FEF3-B741-926E-FCF04BEE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CBS-Dryclean foreground.log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E9E0087-AEF9-364C-A5D1-26C78DC28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734"/>
          <a:stretch/>
        </p:blipFill>
        <p:spPr>
          <a:xfrm>
            <a:off x="1657547" y="2251020"/>
            <a:ext cx="7289143" cy="2549634"/>
          </a:xfrm>
        </p:spPr>
      </p:pic>
    </p:spTree>
    <p:extLst>
      <p:ext uri="{BB962C8B-B14F-4D97-AF65-F5344CB8AC3E}">
        <p14:creationId xmlns:p14="http://schemas.microsoft.com/office/powerpoint/2010/main" val="206969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6C6E-D2DD-5046-B52E-758301D1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Tuning cval and snp.nbdh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D625-15AA-E346-8242-7D1373D4B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491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CA7D-F92A-804C-BD99-8FF4623C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>
                <a:cs typeface="Times New Roman" panose="02020603050405020304" pitchFamily="18" charset="0"/>
              </a:rPr>
              <a:t>Assess the SCNA calls – without a ground truth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9B4A-99B7-8148-A9E5-5950773CC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86" y="4851399"/>
            <a:ext cx="10123714" cy="1325563"/>
          </a:xfrm>
        </p:spPr>
        <p:txBody>
          <a:bodyPr>
            <a:normAutofit fontScale="62500" lnSpcReduction="20000"/>
          </a:bodyPr>
          <a:lstStyle/>
          <a:p>
            <a:r>
              <a:rPr lang="en-AT" dirty="0"/>
              <a:t>Targeted approaches (IMPACT) further impede the uniformity – concentrated reads. </a:t>
            </a:r>
          </a:p>
          <a:p>
            <a:r>
              <a:rPr lang="en-AT" dirty="0"/>
              <a:t>Current methods (GATK DepthOfCoverage tool == cbio calls, Facets) rely on matched normal samples to infer copy number changes</a:t>
            </a:r>
          </a:p>
          <a:p>
            <a:r>
              <a:rPr lang="en-AT" dirty="0"/>
              <a:t>The problem: There is a lot of uneveness in the genome; ‘noise’, bias, GC content, replication timing, etc. </a:t>
            </a:r>
          </a:p>
        </p:txBody>
      </p:sp>
      <p:pic>
        <p:nvPicPr>
          <p:cNvPr id="1026" name="Picture 2" descr="Non-invasive detection of genome-wide somatic copy number alterations by  liquid biopsies - ScienceDirect">
            <a:extLst>
              <a:ext uri="{FF2B5EF4-FFF2-40B4-BE49-F238E27FC236}">
                <a16:creationId xmlns:a16="http://schemas.microsoft.com/office/drawing/2014/main" id="{085001E8-0473-DE46-82DE-762830DC8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01"/>
          <a:stretch/>
        </p:blipFill>
        <p:spPr bwMode="auto">
          <a:xfrm>
            <a:off x="838200" y="1825625"/>
            <a:ext cx="3927965" cy="191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FC09F-5B86-3E46-942A-1FB81444F134}"/>
              </a:ext>
            </a:extLst>
          </p:cNvPr>
          <p:cNvSpPr txBox="1"/>
          <p:nvPr/>
        </p:nvSpPr>
        <p:spPr>
          <a:xfrm>
            <a:off x="9056450" y="6492875"/>
            <a:ext cx="308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1200" dirty="0"/>
              <a:t>Figure adapted from Heitzer, Ellen et al (2016)</a:t>
            </a:r>
          </a:p>
        </p:txBody>
      </p:sp>
      <p:sp>
        <p:nvSpPr>
          <p:cNvPr id="6" name="Google Shape;75;p16">
            <a:extLst>
              <a:ext uri="{FF2B5EF4-FFF2-40B4-BE49-F238E27FC236}">
                <a16:creationId xmlns:a16="http://schemas.microsoft.com/office/drawing/2014/main" id="{4CCA4F27-38FA-DA4E-B8AA-5331A905FEFA}"/>
              </a:ext>
            </a:extLst>
          </p:cNvPr>
          <p:cNvSpPr txBox="1"/>
          <p:nvPr/>
        </p:nvSpPr>
        <p:spPr>
          <a:xfrm>
            <a:off x="313018" y="98651"/>
            <a:ext cx="777506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999999"/>
                </a:solidFill>
              </a:rPr>
              <a:t>Premise:</a:t>
            </a:r>
            <a:r>
              <a:rPr lang="en" sz="1200" dirty="0">
                <a:solidFill>
                  <a:srgbClr val="999999"/>
                </a:solidFill>
              </a:rPr>
              <a:t> TRUE aberrations in the TUMOR can only be detected if we have a uniform coverage in the matched normal </a:t>
            </a:r>
            <a:endParaRPr sz="12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4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95C5-2823-6B40-B910-D37DE7C4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Looking into the ‘problem’ – looking into the whole population – NORMAL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40233-45F1-414E-AE59-1FE687004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1311" cy="4351338"/>
          </a:xfrm>
        </p:spPr>
        <p:txBody>
          <a:bodyPr/>
          <a:lstStyle/>
          <a:p>
            <a:r>
              <a:rPr lang="en-AT" dirty="0"/>
              <a:t>1,000 BRCA samples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2149A5-62C5-1E44-B4F5-3E1BEA8C7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7" r="10958"/>
          <a:stretch/>
        </p:blipFill>
        <p:spPr bwMode="auto">
          <a:xfrm>
            <a:off x="838200" y="4013598"/>
            <a:ext cx="5394542" cy="25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DD8D9D-1964-724E-AFB5-2284DA9C22D4}"/>
              </a:ext>
            </a:extLst>
          </p:cNvPr>
          <p:cNvCxnSpPr/>
          <p:nvPr/>
        </p:nvCxnSpPr>
        <p:spPr>
          <a:xfrm flipH="1">
            <a:off x="1915886" y="3846692"/>
            <a:ext cx="1099457" cy="71845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A4A7BF-64E1-8944-BF26-7257BFDD4924}"/>
              </a:ext>
            </a:extLst>
          </p:cNvPr>
          <p:cNvCxnSpPr>
            <a:cxnSpLocks/>
          </p:cNvCxnSpPr>
          <p:nvPr/>
        </p:nvCxnSpPr>
        <p:spPr>
          <a:xfrm>
            <a:off x="3003456" y="3847366"/>
            <a:ext cx="0" cy="445405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67F068-62AA-BB49-A73F-EFFDA13328C8}"/>
              </a:ext>
            </a:extLst>
          </p:cNvPr>
          <p:cNvCxnSpPr>
            <a:cxnSpLocks/>
          </p:cNvCxnSpPr>
          <p:nvPr/>
        </p:nvCxnSpPr>
        <p:spPr>
          <a:xfrm>
            <a:off x="3003456" y="3856666"/>
            <a:ext cx="1627856" cy="5710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A22D1-5EAB-B24B-B730-EBA5D935001E}"/>
              </a:ext>
            </a:extLst>
          </p:cNvPr>
          <p:cNvSpPr txBox="1"/>
          <p:nvPr/>
        </p:nvSpPr>
        <p:spPr>
          <a:xfrm>
            <a:off x="948266" y="3195374"/>
            <a:ext cx="47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Elevated amount of regions where the coverage is &gt;&gt; population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D34F8-4DF8-0C4A-93B7-BBDAA7862184}"/>
              </a:ext>
            </a:extLst>
          </p:cNvPr>
          <p:cNvSpPr txBox="1"/>
          <p:nvPr/>
        </p:nvSpPr>
        <p:spPr>
          <a:xfrm>
            <a:off x="6998783" y="2502026"/>
            <a:ext cx="51932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we can see here is interesting: </a:t>
            </a:r>
          </a:p>
          <a:p>
            <a:r>
              <a:rPr lang="en-GB" dirty="0"/>
              <a:t>On chromosome 1, there are &gt; 250 bins </a:t>
            </a:r>
          </a:p>
          <a:p>
            <a:r>
              <a:rPr lang="en-GB" dirty="0"/>
              <a:t>(defined in 1bp resolution) which are above the </a:t>
            </a:r>
          </a:p>
          <a:p>
            <a:r>
              <a:rPr lang="en-GB" dirty="0"/>
              <a:t>99% quantile of average means. </a:t>
            </a:r>
          </a:p>
          <a:p>
            <a:r>
              <a:rPr lang="en-GB" dirty="0"/>
              <a:t>That saying that there is a region, </a:t>
            </a:r>
          </a:p>
          <a:p>
            <a:r>
              <a:rPr lang="en-GB" dirty="0"/>
              <a:t>or a gene or several segments which are overly </a:t>
            </a:r>
          </a:p>
          <a:p>
            <a:r>
              <a:rPr lang="en-GB" dirty="0"/>
              <a:t>represented through the sequencing of the normal </a:t>
            </a:r>
          </a:p>
          <a:p>
            <a:r>
              <a:rPr lang="en-GB" dirty="0"/>
              <a:t>samples (PON; n = 992). </a:t>
            </a:r>
          </a:p>
          <a:p>
            <a:r>
              <a:rPr lang="en-GB" dirty="0"/>
              <a:t>Equally for chromosomes 6, 7 and 16. </a:t>
            </a:r>
          </a:p>
          <a:p>
            <a:r>
              <a:rPr lang="en-GB" dirty="0"/>
              <a:t>Interestingly, chromosomes 14 and 18 seem to be </a:t>
            </a:r>
          </a:p>
          <a:p>
            <a:r>
              <a:rPr lang="en-GB" dirty="0"/>
              <a:t>‘underrepresented’ or at least not conspicuous.</a:t>
            </a:r>
          </a:p>
          <a:p>
            <a:endParaRPr lang="en-GB" b="0" dirty="0">
              <a:effectLst/>
            </a:endParaRP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We could calculate this on a gene basis OR exon basis</a:t>
            </a:r>
          </a:p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or defined bin-basis. Right now: 1bp resolution</a:t>
            </a:r>
            <a:endParaRPr lang="en-GB" b="0" dirty="0">
              <a:solidFill>
                <a:schemeClr val="accent2">
                  <a:lumMod val="75000"/>
                </a:schemeClr>
              </a:solidFill>
              <a:effectLst/>
            </a:endParaRPr>
          </a:p>
          <a:p>
            <a:br>
              <a:rPr lang="en-GB" dirty="0"/>
            </a:b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89840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10AE-4A9A-614E-86AB-EF6747D2E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</a:t>
            </a:r>
            <a:r>
              <a:rPr lang="en-AT" sz="3200" dirty="0"/>
              <a:t>ince we are talking about P-0001396-T05-IM6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1999-2D6A-BA47-A1DD-0C56F4161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378"/>
            <a:ext cx="10515600" cy="4351338"/>
          </a:xfrm>
        </p:spPr>
        <p:txBody>
          <a:bodyPr/>
          <a:lstStyle/>
          <a:p>
            <a:r>
              <a:rPr lang="en-GB" sz="2400" dirty="0"/>
              <a:t>W</a:t>
            </a:r>
            <a:r>
              <a:rPr lang="en-AT" sz="2400" dirty="0"/>
              <a:t>hat about the uneven regions in this sample?</a:t>
            </a:r>
          </a:p>
          <a:p>
            <a:r>
              <a:rPr lang="en-AT" sz="2400" dirty="0"/>
              <a:t>We see a total of 96 uneven regions – some targeting many important genes – some with no specific target – example below (hence I will denote this region as ‘noise’ to see whether we are filting those regions</a:t>
            </a:r>
          </a:p>
          <a:p>
            <a:endParaRPr lang="en-A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18FE80-53C8-4E42-A5EF-DBD022D3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976" y="3330222"/>
            <a:ext cx="3074047" cy="30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C0F2909-5332-E341-A103-82DE327CD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467" y="3584927"/>
            <a:ext cx="33020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1F11DF6-E6B3-BF43-9BAE-66841767D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11" y="3948463"/>
            <a:ext cx="2370889" cy="210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11589-5841-FC47-9C88-EA29F8EE9DA1}"/>
              </a:ext>
            </a:extLst>
          </p:cNvPr>
          <p:cNvSpPr txBox="1"/>
          <p:nvPr/>
        </p:nvSpPr>
        <p:spPr>
          <a:xfrm>
            <a:off x="9037931" y="3030593"/>
            <a:ext cx="2616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AT" sz="1400" dirty="0"/>
              <a:t>here is a correlation between </a:t>
            </a:r>
          </a:p>
          <a:p>
            <a:r>
              <a:rPr lang="en-AT" sz="1400" dirty="0"/>
              <a:t>tumor and normal</a:t>
            </a:r>
          </a:p>
          <a:p>
            <a:r>
              <a:rPr lang="en-GB" sz="1400" dirty="0"/>
              <a:t>E</a:t>
            </a:r>
            <a:r>
              <a:rPr lang="en-AT" sz="1400" dirty="0"/>
              <a:t>ither through contamination or</a:t>
            </a:r>
          </a:p>
          <a:p>
            <a:r>
              <a:rPr lang="en-GB" sz="1400" dirty="0"/>
              <a:t>p</a:t>
            </a:r>
            <a:r>
              <a:rPr lang="en-AT" sz="1400" dirty="0"/>
              <a:t>seudogenes map to different loci</a:t>
            </a:r>
          </a:p>
        </p:txBody>
      </p:sp>
    </p:spTree>
    <p:extLst>
      <p:ext uri="{BB962C8B-B14F-4D97-AF65-F5344CB8AC3E}">
        <p14:creationId xmlns:p14="http://schemas.microsoft.com/office/powerpoint/2010/main" val="277135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AF43-2058-4748-81B2-8398B568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So the question is, can we filter out those regions?</a:t>
            </a:r>
          </a:p>
        </p:txBody>
      </p:sp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6152826-EFE6-6D4B-AE8A-AC46475B3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2380"/>
            <a:ext cx="857358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5C215-9B0D-DE4A-B656-B5FB743DC0D1}"/>
              </a:ext>
            </a:extLst>
          </p:cNvPr>
          <p:cNvSpPr txBox="1"/>
          <p:nvPr/>
        </p:nvSpPr>
        <p:spPr>
          <a:xfrm>
            <a:off x="9411788" y="2551289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Original Facets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10521-7486-084F-A14B-1D97975A963B}"/>
              </a:ext>
            </a:extLst>
          </p:cNvPr>
          <p:cNvSpPr txBox="1"/>
          <p:nvPr/>
        </p:nvSpPr>
        <p:spPr>
          <a:xfrm>
            <a:off x="9414655" y="4758267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Cleaned Facets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CB9F-EA2B-2F44-9B89-CA8143597B6A}"/>
              </a:ext>
            </a:extLst>
          </p:cNvPr>
          <p:cNvSpPr txBox="1"/>
          <p:nvPr/>
        </p:nvSpPr>
        <p:spPr>
          <a:xfrm>
            <a:off x="9411788" y="1487113"/>
            <a:ext cx="2271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</a:t>
            </a:r>
            <a:r>
              <a:rPr lang="en-AT" sz="1400" dirty="0"/>
              <a:t>ame parameter in both runs</a:t>
            </a:r>
          </a:p>
          <a:p>
            <a:r>
              <a:rPr lang="en-GB" sz="1400" dirty="0"/>
              <a:t>W</a:t>
            </a:r>
            <a:r>
              <a:rPr lang="en-AT" sz="1400" dirty="0"/>
              <a:t>e see a more granular view</a:t>
            </a:r>
          </a:p>
          <a:p>
            <a:r>
              <a:rPr lang="en-GB" sz="1400" dirty="0" err="1"/>
              <a:t>i</a:t>
            </a:r>
            <a:r>
              <a:rPr lang="en-AT" sz="1400" dirty="0"/>
              <a:t>n the modified version</a:t>
            </a:r>
          </a:p>
        </p:txBody>
      </p:sp>
    </p:spTree>
    <p:extLst>
      <p:ext uri="{BB962C8B-B14F-4D97-AF65-F5344CB8AC3E}">
        <p14:creationId xmlns:p14="http://schemas.microsoft.com/office/powerpoint/2010/main" val="245026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9CD9-50E9-5F40-826A-541A129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AT" dirty="0"/>
              <a:t>heck individual genes: EGFR, PTEN, RBM10, PTEN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00FF-65BB-DE45-9999-9F99F00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1353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4402-30BA-FC4F-90C8-6393E9BE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sz="3200" dirty="0"/>
              <a:t>Systematic overrepresentation of certain bins in normal samples; Seq. coverage chr17q; a population average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8629B62-12F9-B947-B9F0-DDF6C6A9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16" y="1870781"/>
            <a:ext cx="7390545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BB07B-4A88-E24E-8FDA-27E901F5E455}"/>
              </a:ext>
            </a:extLst>
          </p:cNvPr>
          <p:cNvCxnSpPr/>
          <p:nvPr/>
        </p:nvCxnSpPr>
        <p:spPr>
          <a:xfrm>
            <a:off x="2359378" y="2980267"/>
            <a:ext cx="0" cy="406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42441-539B-D342-A9C9-DFD4E3A0034C}"/>
              </a:ext>
            </a:extLst>
          </p:cNvPr>
          <p:cNvSpPr txBox="1"/>
          <p:nvPr/>
        </p:nvSpPr>
        <p:spPr>
          <a:xfrm>
            <a:off x="2976531" y="252126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D386E-0E20-D24D-98AC-7FC8DB13A7F9}"/>
              </a:ext>
            </a:extLst>
          </p:cNvPr>
          <p:cNvCxnSpPr>
            <a:cxnSpLocks/>
          </p:cNvCxnSpPr>
          <p:nvPr/>
        </p:nvCxnSpPr>
        <p:spPr>
          <a:xfrm>
            <a:off x="3318933" y="2781221"/>
            <a:ext cx="163690" cy="836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50AD96-410D-8243-8471-DCA03393092E}"/>
              </a:ext>
            </a:extLst>
          </p:cNvPr>
          <p:cNvSpPr txBox="1"/>
          <p:nvPr/>
        </p:nvSpPr>
        <p:spPr>
          <a:xfrm>
            <a:off x="2056486" y="268942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4E2EB-E3C3-F745-8A76-0CB5822A100D}"/>
              </a:ext>
            </a:extLst>
          </p:cNvPr>
          <p:cNvSpPr txBox="1"/>
          <p:nvPr/>
        </p:nvSpPr>
        <p:spPr>
          <a:xfrm>
            <a:off x="7788534" y="28918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</a:t>
            </a:r>
            <a:r>
              <a:rPr lang="en-AT" sz="1400" dirty="0"/>
              <a:t>oise?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1A1788-A51D-9C40-A01B-C8D0CAA9742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794179" y="3199654"/>
            <a:ext cx="336757" cy="5311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65591D-5C96-EB49-8949-A8FB9C75B5FB}"/>
              </a:ext>
            </a:extLst>
          </p:cNvPr>
          <p:cNvSpPr txBox="1"/>
          <p:nvPr/>
        </p:nvSpPr>
        <p:spPr>
          <a:xfrm>
            <a:off x="5678294" y="6381322"/>
            <a:ext cx="651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hr17q: </a:t>
            </a:r>
            <a:r>
              <a:rPr lang="en-AT" b="1" dirty="0"/>
              <a:t>26</a:t>
            </a:r>
            <a:r>
              <a:rPr lang="en-AT" dirty="0"/>
              <a:t> targeted genes from IMPACT; 8 show elevated coverage</a:t>
            </a:r>
          </a:p>
        </p:txBody>
      </p:sp>
    </p:spTree>
    <p:extLst>
      <p:ext uri="{BB962C8B-B14F-4D97-AF65-F5344CB8AC3E}">
        <p14:creationId xmlns:p14="http://schemas.microsoft.com/office/powerpoint/2010/main" val="246424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43B4-1DCD-3446-B82B-3F36A6F4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CB77D-84AE-7C40-9C25-EC539256C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T" dirty="0"/>
              <a:t>03/16/2022</a:t>
            </a:r>
          </a:p>
        </p:txBody>
      </p:sp>
    </p:spTree>
    <p:extLst>
      <p:ext uri="{BB962C8B-B14F-4D97-AF65-F5344CB8AC3E}">
        <p14:creationId xmlns:p14="http://schemas.microsoft.com/office/powerpoint/2010/main" val="860943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14089</TotalTime>
  <Words>906</Words>
  <Application>Microsoft Macintosh PowerPoint</Application>
  <PresentationFormat>Widescreen</PresentationFormat>
  <Paragraphs>145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</vt:lpstr>
      <vt:lpstr>Times New Roman</vt:lpstr>
      <vt:lpstr>Office Theme</vt:lpstr>
      <vt:lpstr>P-0001396-T05-IM6/N01</vt:lpstr>
      <vt:lpstr>Characteristics</vt:lpstr>
      <vt:lpstr>Assess the SCNA calls – without a ground truth</vt:lpstr>
      <vt:lpstr>Looking into the ‘problem’ – looking into the whole population – NORMAL samples</vt:lpstr>
      <vt:lpstr>Since we are talking about P-0001396-T05-IM6</vt:lpstr>
      <vt:lpstr>So the question is, can we filter out those regions?</vt:lpstr>
      <vt:lpstr>Check individual genes: EGFR, PTEN, RBM10, PTEN</vt:lpstr>
      <vt:lpstr>Systematic overrepresentation of certain bins in normal samples; Seq. coverage chr17q; a population average</vt:lpstr>
      <vt:lpstr>PowerPoint Presentation</vt:lpstr>
      <vt:lpstr>PowerPoint Presentation</vt:lpstr>
      <vt:lpstr>Reasonalbe correlation between original Facets and drycleaned-Facets: however, a 1:1 comparison is not meaningful per se</vt:lpstr>
      <vt:lpstr>Coming back to the power of Dryclean</vt:lpstr>
      <vt:lpstr>We see obvious noise</vt:lpstr>
      <vt:lpstr>PowerPoint Presentation</vt:lpstr>
      <vt:lpstr>Addy</vt:lpstr>
      <vt:lpstr>One example</vt:lpstr>
      <vt:lpstr>Uneven seq. coverage in the normals</vt:lpstr>
      <vt:lpstr>‘noise’ captured in the tumor as well?</vt:lpstr>
      <vt:lpstr>Drycleans foreground seem to flash off the noise</vt:lpstr>
      <vt:lpstr>Naïve expected copy numbers (T/N ratio)</vt:lpstr>
      <vt:lpstr>Facets lumps events ‘together’ </vt:lpstr>
      <vt:lpstr>I think dryclean itself is doing a good job</vt:lpstr>
      <vt:lpstr>What’s going on with Facets?</vt:lpstr>
      <vt:lpstr>Coming back to the Integer copy number calls</vt:lpstr>
      <vt:lpstr>CBS – original Facets</vt:lpstr>
      <vt:lpstr>CBS-Dryclean foreground.log</vt:lpstr>
      <vt:lpstr>Tuning cval and snp.nbdh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P-0001396-T05-IM6/N01</dc:title>
  <dc:creator>S10687</dc:creator>
  <cp:lastModifiedBy>S10687</cp:lastModifiedBy>
  <cp:revision>2</cp:revision>
  <dcterms:created xsi:type="dcterms:W3CDTF">2022-03-07T14:24:07Z</dcterms:created>
  <dcterms:modified xsi:type="dcterms:W3CDTF">2022-03-28T20:39:42Z</dcterms:modified>
</cp:coreProperties>
</file>